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88825"/>
  <p:notesSz cx="6858000" cy="9144000"/>
  <p:embeddedFontLst>
    <p:embeddedFont>
      <p:font typeface="Quattrocento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4" roundtripDataSignature="AMtx7mgS48RrUJ90asgUb4WG7zNoGcDQ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bold.fntdata"/><Relationship Id="rId30" Type="http://schemas.openxmlformats.org/officeDocument/2006/relationships/font" Target="fonts/QuattrocentoSans-regular.fntdata"/><Relationship Id="rId11" Type="http://schemas.openxmlformats.org/officeDocument/2006/relationships/slide" Target="slides/slide6.xml"/><Relationship Id="rId33" Type="http://schemas.openxmlformats.org/officeDocument/2006/relationships/font" Target="fonts/QuattrocentoSans-boldItalic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c268b87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33c268b875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0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8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4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9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9"/>
          <p:cNvSpPr txBox="1"/>
          <p:nvPr>
            <p:ph idx="1" type="body"/>
          </p:nvPr>
        </p:nvSpPr>
        <p:spPr>
          <a:xfrm rot="5400000">
            <a:off x="2132317" y="-329235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7" name="Google Shape;97;p4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9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27" name="Google Shape;27;p39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39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39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" name="Google Shape;30;p39"/>
          <p:cNvGrpSpPr/>
          <p:nvPr/>
        </p:nvGrpSpPr>
        <p:grpSpPr>
          <a:xfrm>
            <a:off x="-8909" y="6057149"/>
            <a:ext cx="5498719" cy="820207"/>
            <a:chOff x="-6689" y="4553748"/>
            <a:chExt cx="4125119" cy="615155"/>
          </a:xfrm>
        </p:grpSpPr>
        <p:sp>
          <p:nvSpPr>
            <p:cNvPr id="31" name="Google Shape;31;p39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9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9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;p39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3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1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2" name="Google Shape;42;p41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3" name="Google Shape;43;p4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2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48" name="Google Shape;48;p4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4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4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" name="Google Shape;51;p42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sz="5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4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59" name="Google Shape;59;p43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0" name="Google Shape;60;p43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61" name="Google Shape;61;p43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2" name="Google Shape;62;p4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id="77" name="Google Shape;77;p46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78" name="Google Shape;78;p4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Google Shape;84;p47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4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8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38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38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38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3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8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randonRadzom/pyiu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1" Type="http://schemas.openxmlformats.org/officeDocument/2006/relationships/image" Target="../media/image26.png"/><Relationship Id="rId10" Type="http://schemas.openxmlformats.org/officeDocument/2006/relationships/image" Target="../media/image39.png"/><Relationship Id="rId12" Type="http://schemas.openxmlformats.org/officeDocument/2006/relationships/image" Target="../media/image48.png"/><Relationship Id="rId9" Type="http://schemas.openxmlformats.org/officeDocument/2006/relationships/image" Target="../media/image4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39.png"/><Relationship Id="rId13" Type="http://schemas.openxmlformats.org/officeDocument/2006/relationships/image" Target="../media/image46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40.png"/><Relationship Id="rId14" Type="http://schemas.openxmlformats.org/officeDocument/2006/relationships/image" Target="../media/image58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BrandonRadzom/pyiu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kaggle.com/" TargetMode="External"/><Relationship Id="rId4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replit.com/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anaconda.com/products/distribution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1" Type="http://schemas.openxmlformats.org/officeDocument/2006/relationships/image" Target="../media/image10.png"/><Relationship Id="rId10" Type="http://schemas.openxmlformats.org/officeDocument/2006/relationships/image" Target="../media/image8.png"/><Relationship Id="rId12" Type="http://schemas.openxmlformats.org/officeDocument/2006/relationships/image" Target="../media/image33.png"/><Relationship Id="rId9" Type="http://schemas.openxmlformats.org/officeDocument/2006/relationships/image" Target="../media/image11.jpg"/><Relationship Id="rId5" Type="http://schemas.openxmlformats.org/officeDocument/2006/relationships/image" Target="../media/image35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docs.python.org/3/" TargetMode="External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11" Type="http://schemas.openxmlformats.org/officeDocument/2006/relationships/image" Target="../media/image21.png"/><Relationship Id="rId10" Type="http://schemas.openxmlformats.org/officeDocument/2006/relationships/image" Target="../media/image24.png"/><Relationship Id="rId12" Type="http://schemas.openxmlformats.org/officeDocument/2006/relationships/image" Target="../media/image37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51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1" Type="http://schemas.openxmlformats.org/officeDocument/2006/relationships/image" Target="../media/image26.png"/><Relationship Id="rId10" Type="http://schemas.openxmlformats.org/officeDocument/2006/relationships/image" Target="../media/image39.png"/><Relationship Id="rId9" Type="http://schemas.openxmlformats.org/officeDocument/2006/relationships/image" Target="../media/image4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0"/>
          <p:cNvSpPr txBox="1"/>
          <p:nvPr>
            <p:ph type="title"/>
          </p:nvPr>
        </p:nvSpPr>
        <p:spPr>
          <a:xfrm>
            <a:off x="1218875" y="274625"/>
            <a:ext cx="103605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4000">
                <a:latin typeface="Quattrocento Sans"/>
                <a:ea typeface="Quattrocento Sans"/>
                <a:cs typeface="Quattrocento Sans"/>
                <a:sym typeface="Quattrocento Sans"/>
              </a:rPr>
              <a:t>Pre-Workshop Instructions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" name="Google Shape;105;p50"/>
          <p:cNvSpPr txBox="1"/>
          <p:nvPr>
            <p:ph idx="1" type="body"/>
          </p:nvPr>
        </p:nvSpPr>
        <p:spPr>
          <a:xfrm>
            <a:off x="895350" y="1237600"/>
            <a:ext cx="68391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Navigate to </a:t>
            </a: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github.com/BrandonRadzom/pyiu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Click on “crash-course”, then “demos”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Click on “hr_diagram_demo.ipynb”, press the three dots in the top right corner and click “Download”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Upload this file to your IU Google Drive, and double-click it. This will open Colab!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You’re now ready to code with us!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6" name="Google Shape;106;p50"/>
          <p:cNvPicPr preferRelativeResize="0"/>
          <p:nvPr/>
        </p:nvPicPr>
        <p:blipFill rotWithShape="1">
          <a:blip r:embed="rId4">
            <a:alphaModFix/>
          </a:blip>
          <a:srcRect b="0" l="71153" r="0" t="0"/>
          <a:stretch/>
        </p:blipFill>
        <p:spPr>
          <a:xfrm>
            <a:off x="9122724" y="2197500"/>
            <a:ext cx="2990002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0"/>
          <p:cNvPicPr preferRelativeResize="0"/>
          <p:nvPr/>
        </p:nvPicPr>
        <p:blipFill rotWithShape="1">
          <a:blip r:embed="rId4">
            <a:alphaModFix/>
          </a:blip>
          <a:srcRect b="0" l="0" r="62349" t="0"/>
          <a:stretch/>
        </p:blipFill>
        <p:spPr>
          <a:xfrm>
            <a:off x="7734443" y="595500"/>
            <a:ext cx="3902526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2425" y="3920375"/>
            <a:ext cx="2990000" cy="184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2350" y="5762550"/>
            <a:ext cx="3460750" cy="5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Where to write code in Python </a:t>
            </a:r>
            <a:endParaRPr sz="4200"/>
          </a:p>
        </p:txBody>
      </p:sp>
      <p:pic>
        <p:nvPicPr>
          <p:cNvPr descr="Logo&#10;&#10;Description automatically generated" id="207" name="Google Shape;2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14925" y="1895900"/>
            <a:ext cx="7243623" cy="425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Where to write code in Python </a:t>
            </a:r>
            <a:endParaRPr sz="4200"/>
          </a:p>
        </p:txBody>
      </p:sp>
      <p:pic>
        <p:nvPicPr>
          <p:cNvPr descr="Logo&#10;&#10;Description automatically generated" id="222" name="Google Shape;2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14925" y="1895900"/>
            <a:ext cx="7243623" cy="425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08750" y="1590050"/>
            <a:ext cx="8664324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223205" y="2734100"/>
            <a:ext cx="5626945" cy="37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Where to write code in Python 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9" name="Google Shape;239;p12"/>
          <p:cNvSpPr txBox="1"/>
          <p:nvPr>
            <p:ph idx="1" type="body"/>
          </p:nvPr>
        </p:nvSpPr>
        <p:spPr>
          <a:xfrm>
            <a:off x="1218875" y="1701800"/>
            <a:ext cx="95436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IDEs: Integrated Development Environments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240" name="Google Shape;2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2500" y="2826400"/>
            <a:ext cx="1879299" cy="217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0875" y="2826400"/>
            <a:ext cx="2178425" cy="21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300" y="2901800"/>
            <a:ext cx="3747251" cy="187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39325" y="2749400"/>
            <a:ext cx="2178427" cy="217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 txBox="1"/>
          <p:nvPr/>
        </p:nvSpPr>
        <p:spPr>
          <a:xfrm>
            <a:off x="3250874" y="5004824"/>
            <a:ext cx="2178425" cy="10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44226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PyCharm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9198400" y="4927827"/>
            <a:ext cx="2178425" cy="10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VSCode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/>
          <p:nvPr>
            <p:ph type="title"/>
          </p:nvPr>
        </p:nvSpPr>
        <p:spPr>
          <a:xfrm>
            <a:off x="914072" y="1222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4200"/>
              <a:t>What we’re using for the Crash Course</a:t>
            </a:r>
            <a:endParaRPr b="1" sz="4200"/>
          </a:p>
        </p:txBody>
      </p:sp>
      <p:sp>
        <p:nvSpPr>
          <p:cNvPr id="252" name="Google Shape;252;p13"/>
          <p:cNvSpPr txBox="1"/>
          <p:nvPr>
            <p:ph idx="1" type="body"/>
          </p:nvPr>
        </p:nvSpPr>
        <p:spPr>
          <a:xfrm>
            <a:off x="609275" y="1701800"/>
            <a:ext cx="4738500" cy="4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77500" lnSpcReduction="10000"/>
          </a:bodyPr>
          <a:lstStyle/>
          <a:p>
            <a:pPr indent="-42013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Jupyter notebook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: web-based interactive Python development tool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2013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Cell-by-cell code blocks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 allow for: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2013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Easy debugging &amp; visualization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201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Quick and efficient code development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253" name="Google Shape;2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775" y="1930050"/>
            <a:ext cx="6592074" cy="37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/>
          <p:nvPr>
            <p:ph type="title"/>
          </p:nvPr>
        </p:nvSpPr>
        <p:spPr>
          <a:xfrm>
            <a:off x="932700" y="274625"/>
            <a:ext cx="109479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How we’re accessing Jupyter: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 Google “Colab”oratory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" name="Google Shape;261;p14"/>
          <p:cNvSpPr txBox="1"/>
          <p:nvPr>
            <p:ph idx="1" type="body"/>
          </p:nvPr>
        </p:nvSpPr>
        <p:spPr>
          <a:xfrm>
            <a:off x="932700" y="1759950"/>
            <a:ext cx="5532000" cy="4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colab.research.google.com/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Free web-based access to Jupyter notebooks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Contains searchable practice examples and datasets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Allows collaboration </a:t>
            </a:r>
            <a:r>
              <a:rPr b="1" lang="en-US">
                <a:latin typeface="Quattrocento Sans"/>
                <a:ea typeface="Quattrocento Sans"/>
                <a:cs typeface="Quattrocento Sans"/>
                <a:sym typeface="Quattrocento Sans"/>
              </a:rPr>
              <a:t>(Google docs but for coding)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2" name="Google Shape;2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0659" y="1620537"/>
            <a:ext cx="4998725" cy="476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8250" y="4803425"/>
            <a:ext cx="3393375" cy="20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c268b8757_0_7"/>
          <p:cNvSpPr txBox="1"/>
          <p:nvPr>
            <p:ph type="title"/>
          </p:nvPr>
        </p:nvSpPr>
        <p:spPr>
          <a:xfrm>
            <a:off x="1218875" y="274625"/>
            <a:ext cx="103605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4000"/>
              <a:t>Pre-Workshop Instructions</a:t>
            </a:r>
            <a:endParaRPr b="1"/>
          </a:p>
        </p:txBody>
      </p:sp>
      <p:sp>
        <p:nvSpPr>
          <p:cNvPr id="269" name="Google Shape;269;g33c268b8757_0_7"/>
          <p:cNvSpPr txBox="1"/>
          <p:nvPr>
            <p:ph idx="1" type="body"/>
          </p:nvPr>
        </p:nvSpPr>
        <p:spPr>
          <a:xfrm>
            <a:off x="895350" y="1237600"/>
            <a:ext cx="68391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Navigate to </a:t>
            </a: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github.com/BrandonRadzom/pyiu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Click on “crash-course”, then “demos”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Click on “hr_diagram_demo.ipynb”, press the three dots in the top right corner and click “Download”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Upload this file to your IU Google Drive, and double-click it. This will open Colab!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Quattrocento Sans"/>
              <a:buAutoNum type="arabicPeriod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You’re now ready to code with us!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00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0" name="Google Shape;270;g33c268b8757_0_7"/>
          <p:cNvPicPr preferRelativeResize="0"/>
          <p:nvPr/>
        </p:nvPicPr>
        <p:blipFill rotWithShape="1">
          <a:blip r:embed="rId4">
            <a:alphaModFix/>
          </a:blip>
          <a:srcRect b="0" l="71153" r="0" t="0"/>
          <a:stretch/>
        </p:blipFill>
        <p:spPr>
          <a:xfrm>
            <a:off x="9122724" y="2197500"/>
            <a:ext cx="2990002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3c268b8757_0_7"/>
          <p:cNvPicPr preferRelativeResize="0"/>
          <p:nvPr/>
        </p:nvPicPr>
        <p:blipFill rotWithShape="1">
          <a:blip r:embed="rId4">
            <a:alphaModFix/>
          </a:blip>
          <a:srcRect b="0" l="0" r="62349" t="0"/>
          <a:stretch/>
        </p:blipFill>
        <p:spPr>
          <a:xfrm>
            <a:off x="7734443" y="595500"/>
            <a:ext cx="3902526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3c268b8757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2425" y="3920375"/>
            <a:ext cx="2990000" cy="184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3c268b8757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2350" y="5762550"/>
            <a:ext cx="3460750" cy="5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>
            <p:ph type="title"/>
          </p:nvPr>
        </p:nvSpPr>
        <p:spPr>
          <a:xfrm>
            <a:off x="1218875" y="274621"/>
            <a:ext cx="1036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400">
                <a:latin typeface="Quattrocento Sans"/>
                <a:ea typeface="Quattrocento Sans"/>
                <a:cs typeface="Quattrocento Sans"/>
                <a:sym typeface="Quattrocento Sans"/>
              </a:rPr>
              <a:t>Let’s Code!</a:t>
            </a:r>
            <a:endParaRPr b="1" sz="4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0" name="Google Shape;2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413" y="1400825"/>
            <a:ext cx="5458162" cy="53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>
            <p:ph type="title"/>
          </p:nvPr>
        </p:nvSpPr>
        <p:spPr>
          <a:xfrm>
            <a:off x="1218875" y="300853"/>
            <a:ext cx="103605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Advanced Python Workshop: Coming April 2025!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" name="Google Shape;287;p16"/>
          <p:cNvSpPr txBox="1"/>
          <p:nvPr>
            <p:ph idx="1" type="body"/>
          </p:nvPr>
        </p:nvSpPr>
        <p:spPr>
          <a:xfrm>
            <a:off x="1218875" y="1382025"/>
            <a:ext cx="7349100" cy="53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Learn techniques that you can apply directly to your </a:t>
            </a:r>
            <a:r>
              <a:rPr b="1" lang="en-US" u="sng">
                <a:latin typeface="Quattrocento Sans"/>
                <a:ea typeface="Quattrocento Sans"/>
                <a:cs typeface="Quattrocento Sans"/>
                <a:sym typeface="Quattrocento Sans"/>
              </a:rPr>
              <a:t>research/upper-level coursework</a:t>
            </a:r>
            <a:endParaRPr b="1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Casual, highly-interactive environment with experienced instructors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Potential topics: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Python installation/environments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Machine learning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Advanced plotting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Statistics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Numerical integration &amp; simulations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Big data analysis &amp; data fitting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40"/>
              <a:buFont typeface="Quattrocento Sans"/>
              <a:buChar char="•"/>
            </a:pPr>
            <a:r>
              <a:rPr b="1" lang="en-US">
                <a:latin typeface="Quattrocento Sans"/>
                <a:ea typeface="Quattrocento Sans"/>
                <a:cs typeface="Quattrocento Sans"/>
                <a:sym typeface="Quattrocento Sans"/>
              </a:rPr>
              <a:t>YOU tell US!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8" name="Google Shape;2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3725" y="1498625"/>
            <a:ext cx="2850650" cy="50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 txBox="1"/>
          <p:nvPr>
            <p:ph idx="1" type="body"/>
          </p:nvPr>
        </p:nvSpPr>
        <p:spPr>
          <a:xfrm>
            <a:off x="9977075" y="2927900"/>
            <a:ext cx="1602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295726"/>
              <a:buNone/>
            </a:pPr>
            <a:r>
              <a:rPr lang="en-US" sz="2050">
                <a:highlight>
                  <a:schemeClr val="dk1"/>
                </a:highlight>
              </a:rPr>
              <a:t>      </a:t>
            </a:r>
            <a:r>
              <a:rPr b="1" lang="en-US" sz="2050">
                <a:highlight>
                  <a:schemeClr val="dk1"/>
                </a:highlight>
              </a:rPr>
              <a:t>Python</a:t>
            </a:r>
            <a:r>
              <a:rPr lang="en-US" sz="2050">
                <a:highlight>
                  <a:schemeClr val="dk1"/>
                </a:highlight>
              </a:rPr>
              <a:t>    .    </a:t>
            </a:r>
            <a:endParaRPr b="1" sz="3663">
              <a:highlight>
                <a:schemeClr val="dk1"/>
              </a:highlight>
            </a:endParaRPr>
          </a:p>
        </p:txBody>
      </p:sp>
      <p:sp>
        <p:nvSpPr>
          <p:cNvPr id="290" name="Google Shape;290;p16"/>
          <p:cNvSpPr txBox="1"/>
          <p:nvPr>
            <p:ph idx="1" type="body"/>
          </p:nvPr>
        </p:nvSpPr>
        <p:spPr>
          <a:xfrm>
            <a:off x="10097125" y="6288300"/>
            <a:ext cx="1602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327697"/>
              <a:buNone/>
            </a:pPr>
            <a:r>
              <a:rPr lang="en-US" sz="1250">
                <a:highlight>
                  <a:schemeClr val="dk1"/>
                </a:highlight>
              </a:rPr>
              <a:t>      </a:t>
            </a:r>
            <a:r>
              <a:rPr b="1" lang="en-US" sz="1358">
                <a:highlight>
                  <a:schemeClr val="dk1"/>
                </a:highlight>
              </a:rPr>
              <a:t>Python</a:t>
            </a:r>
            <a:r>
              <a:rPr lang="en-US" sz="1358">
                <a:highlight>
                  <a:schemeClr val="dk1"/>
                </a:highlight>
              </a:rPr>
              <a:t> </a:t>
            </a:r>
            <a:r>
              <a:rPr lang="en-US" sz="1250">
                <a:highlight>
                  <a:schemeClr val="dk1"/>
                </a:highlight>
              </a:rPr>
              <a:t>   .    </a:t>
            </a:r>
            <a:endParaRPr b="1" sz="2863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/>
          <p:nvPr>
            <p:ph type="title"/>
          </p:nvPr>
        </p:nvSpPr>
        <p:spPr>
          <a:xfrm>
            <a:off x="914175" y="3049805"/>
            <a:ext cx="103605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BONUS SLIDES</a:t>
            </a:r>
            <a:endParaRPr sz="5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Other Free Web-based Resources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20"/>
          <p:cNvSpPr txBox="1"/>
          <p:nvPr>
            <p:ph idx="1" type="body"/>
          </p:nvPr>
        </p:nvSpPr>
        <p:spPr>
          <a:xfrm>
            <a:off x="1218875" y="1745400"/>
            <a:ext cx="52824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Kaggle: </a:t>
            </a: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https://www.kaggle.com/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Access Jupyter notebook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Python courses, lots of data science material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Practice datasets, online access to Jupyter, etc.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4" name="Google Shape;30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1550" y="2356049"/>
            <a:ext cx="2557200" cy="10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-3"/>
            <a:ext cx="12188826" cy="826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"/>
          <p:cNvSpPr txBox="1"/>
          <p:nvPr>
            <p:ph type="ctrTitle"/>
          </p:nvPr>
        </p:nvSpPr>
        <p:spPr>
          <a:xfrm>
            <a:off x="2459625" y="467950"/>
            <a:ext cx="70665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PyIU: Python for STEM </a:t>
            </a:r>
            <a:b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Crash Course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1"/>
          <p:cNvSpPr txBox="1"/>
          <p:nvPr>
            <p:ph idx="1" type="subTitle"/>
          </p:nvPr>
        </p:nvSpPr>
        <p:spPr>
          <a:xfrm>
            <a:off x="1239513" y="2587200"/>
            <a:ext cx="97098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INTRODUCTION TO PYTHON FOR UNDERGRADUATES INTERESTED IN ASTRONOMY/SCIENTIFIC RESEARCH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 IU Astronomy &amp; Physics Graduate Students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(Brandon Radzom, Sarah Popp, Amelia Binau, Robert Howard, Daniel Ornelas, Jessica Ranshaw, Daniel Gallego, Tyler Hinrichs, Katherine Barber)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17" name="Google Shape;1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"/>
          <p:cNvSpPr txBox="1"/>
          <p:nvPr>
            <p:ph type="ctrTitle"/>
          </p:nvPr>
        </p:nvSpPr>
        <p:spPr>
          <a:xfrm>
            <a:off x="237425" y="6042900"/>
            <a:ext cx="1579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09/17/25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Google Shape;119;p1"/>
          <p:cNvSpPr txBox="1"/>
          <p:nvPr>
            <p:ph type="ctrTitle"/>
          </p:nvPr>
        </p:nvSpPr>
        <p:spPr>
          <a:xfrm>
            <a:off x="8385075" y="6705600"/>
            <a:ext cx="30894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1000"/>
              <a:t>NASA, ESA, CSA, and J. Lee (NOIRLab), A. Pagan (STScI)</a:t>
            </a:r>
            <a:endParaRPr sz="1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200"/>
              <a:t>Other Free Web-based Resources</a:t>
            </a:r>
            <a:endParaRPr sz="4200"/>
          </a:p>
        </p:txBody>
      </p:sp>
      <p:sp>
        <p:nvSpPr>
          <p:cNvPr id="311" name="Google Shape;311;p21"/>
          <p:cNvSpPr txBox="1"/>
          <p:nvPr>
            <p:ph idx="1" type="body"/>
          </p:nvPr>
        </p:nvSpPr>
        <p:spPr>
          <a:xfrm>
            <a:off x="1218875" y="1687300"/>
            <a:ext cx="469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Replit: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https://replit.com/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Must make account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scripts in Python, C++, Java, HTML, etc.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Collaborate with others using any language </a:t>
            </a:r>
            <a:endParaRPr/>
          </a:p>
        </p:txBody>
      </p:sp>
      <p:pic>
        <p:nvPicPr>
          <p:cNvPr id="312" name="Google Shape;31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1663" y="1658450"/>
            <a:ext cx="2842370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7049" y="2731400"/>
            <a:ext cx="6031613" cy="38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/>
          <p:nvPr>
            <p:ph type="title"/>
          </p:nvPr>
        </p:nvSpPr>
        <p:spPr>
          <a:xfrm>
            <a:off x="1218872" y="274625"/>
            <a:ext cx="99093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Python &amp; Anaconda/miniconda</a:t>
            </a:r>
            <a:endParaRPr sz="4200"/>
          </a:p>
        </p:txBody>
      </p:sp>
      <p:sp>
        <p:nvSpPr>
          <p:cNvPr id="319" name="Google Shape;319;p22"/>
          <p:cNvSpPr txBox="1"/>
          <p:nvPr>
            <p:ph idx="1" type="body"/>
          </p:nvPr>
        </p:nvSpPr>
        <p:spPr>
          <a:xfrm>
            <a:off x="1218875" y="1701800"/>
            <a:ext cx="77355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Anaconda is a distribution platform for Python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The Conda environment handles issues &amp; dependencies for you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Anaconda Navigator: graphical user interface for Conda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miniconda: lightweight version of anaconda, good if you have multiple environments</a:t>
            </a:r>
            <a:endParaRPr sz="3000"/>
          </a:p>
        </p:txBody>
      </p:sp>
      <p:pic>
        <p:nvPicPr>
          <p:cNvPr descr="Logo&#10;&#10;Description automatically generated" id="320" name="Google Shape;3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497" y="2257250"/>
            <a:ext cx="3096503" cy="15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/>
          <p:nvPr>
            <p:ph type="title"/>
          </p:nvPr>
        </p:nvSpPr>
        <p:spPr>
          <a:xfrm>
            <a:off x="1218875" y="274625"/>
            <a:ext cx="1005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Anaconda Installation (personal computer)</a:t>
            </a:r>
            <a:endParaRPr sz="4200"/>
          </a:p>
        </p:txBody>
      </p:sp>
      <p:sp>
        <p:nvSpPr>
          <p:cNvPr id="327" name="Google Shape;327;p23"/>
          <p:cNvSpPr txBox="1"/>
          <p:nvPr>
            <p:ph idx="1" type="body"/>
          </p:nvPr>
        </p:nvSpPr>
        <p:spPr>
          <a:xfrm>
            <a:off x="1218875" y="1701800"/>
            <a:ext cx="108147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Go to: </a:t>
            </a:r>
            <a:r>
              <a:rPr lang="en-US" sz="3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https://www.anaconda.com/products/distribution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View from “Navigator” should look like:</a:t>
            </a:r>
            <a:endParaRPr sz="3600"/>
          </a:p>
        </p:txBody>
      </p:sp>
      <p:pic>
        <p:nvPicPr>
          <p:cNvPr descr="Logo&#10;&#10;Description automatically generated" id="328" name="Google Shape;32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5525" y="3313225"/>
            <a:ext cx="7715249" cy="3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/>
          <p:nvPr>
            <p:ph type="title"/>
          </p:nvPr>
        </p:nvSpPr>
        <p:spPr>
          <a:xfrm>
            <a:off x="1218873" y="274625"/>
            <a:ext cx="8282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Running Jupyter</a:t>
            </a:r>
            <a:endParaRPr sz="4200"/>
          </a:p>
        </p:txBody>
      </p:sp>
      <p:sp>
        <p:nvSpPr>
          <p:cNvPr id="335" name="Google Shape;335;p24"/>
          <p:cNvSpPr txBox="1"/>
          <p:nvPr>
            <p:ph idx="1" type="body"/>
          </p:nvPr>
        </p:nvSpPr>
        <p:spPr>
          <a:xfrm>
            <a:off x="1218875" y="1701800"/>
            <a:ext cx="67299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54051"/>
              <a:buNone/>
            </a:pPr>
            <a:r>
              <a:rPr lang="en-US" sz="3600"/>
              <a:t>Personal computer: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Open the “Anaconda Navigator” -&gt; click “Launch” under Jupyter logo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Type “Jupyter notebook” in your local search bar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Open the “Anaconda Prompt” -&gt; enter “jupyter notebook”</a:t>
            </a:r>
            <a:endParaRPr sz="3600"/>
          </a:p>
        </p:txBody>
      </p:sp>
      <p:pic>
        <p:nvPicPr>
          <p:cNvPr id="336" name="Google Shape;3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8875" y="4614888"/>
            <a:ext cx="39909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/>
          <p:cNvPicPr preferRelativeResize="0"/>
          <p:nvPr/>
        </p:nvPicPr>
        <p:blipFill rotWithShape="1">
          <a:blip r:embed="rId4">
            <a:alphaModFix/>
          </a:blip>
          <a:srcRect b="64519" l="0" r="56299" t="-2732"/>
          <a:stretch/>
        </p:blipFill>
        <p:spPr>
          <a:xfrm>
            <a:off x="8445050" y="517512"/>
            <a:ext cx="3266200" cy="2318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38" name="Google Shape;33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type="title"/>
          </p:nvPr>
        </p:nvSpPr>
        <p:spPr>
          <a:xfrm>
            <a:off x="1218873" y="274625"/>
            <a:ext cx="8282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Start a Jupyter notebook </a:t>
            </a:r>
            <a:endParaRPr sz="4200"/>
          </a:p>
        </p:txBody>
      </p:sp>
      <p:sp>
        <p:nvSpPr>
          <p:cNvPr id="344" name="Google Shape;344;p25"/>
          <p:cNvSpPr txBox="1"/>
          <p:nvPr>
            <p:ph idx="1" type="body"/>
          </p:nvPr>
        </p:nvSpPr>
        <p:spPr>
          <a:xfrm>
            <a:off x="1218875" y="1701800"/>
            <a:ext cx="73680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“New” -&gt; “Python 3”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Write your code!</a:t>
            </a:r>
            <a:endParaRPr sz="3600"/>
          </a:p>
        </p:txBody>
      </p:sp>
      <p:pic>
        <p:nvPicPr>
          <p:cNvPr descr="Logo&#10;&#10;Description automatically generated" id="345" name="Google Shape;3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145" y="3298225"/>
            <a:ext cx="9903579" cy="31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Crash Course Purpose</a:t>
            </a:r>
            <a:endParaRPr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5" name="Google Shape;125;p2"/>
          <p:cNvSpPr txBox="1"/>
          <p:nvPr>
            <p:ph idx="1" type="body"/>
          </p:nvPr>
        </p:nvSpPr>
        <p:spPr>
          <a:xfrm>
            <a:off x="1218875" y="1701800"/>
            <a:ext cx="10360500" cy="4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20000"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Most astronomers, physicists, and other </a:t>
            </a:r>
            <a:r>
              <a:rPr b="1" lang="en-US" u="sng">
                <a:latin typeface="Quattrocento Sans"/>
                <a:ea typeface="Quattrocento Sans"/>
                <a:cs typeface="Quattrocento Sans"/>
                <a:sym typeface="Quattrocento Sans"/>
              </a:rPr>
              <a:t>scientists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use programming as a tool to understand/analyze data for research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Yet, most DO NOT receive any formal education on programming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This results in: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b="1" lang="en-US" sz="2800" u="sng">
                <a:latin typeface="Quattrocento Sans"/>
                <a:ea typeface="Quattrocento Sans"/>
                <a:cs typeface="Quattrocento Sans"/>
                <a:sym typeface="Quattrocento Sans"/>
              </a:rPr>
              <a:t>Barriers to enter research</a:t>
            </a:r>
            <a:endParaRPr b="1" sz="2800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Hard-to-read code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Non-reproducible science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Poorly optimized/slow code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•"/>
            </a:pPr>
            <a:r>
              <a:rPr lang="en-US" sz="2800">
                <a:latin typeface="Quattrocento Sans"/>
                <a:ea typeface="Quattrocento Sans"/>
                <a:cs typeface="Quattrocento Sans"/>
                <a:sym typeface="Quattrocento Sans"/>
              </a:rPr>
              <a:t>Inefficient code dev. -&gt; inefficient research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26" name="Google Shape;1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1218875" y="503230"/>
            <a:ext cx="10360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By the end of this Crash Course, you will…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2" name="Google Shape;132;p3"/>
          <p:cNvSpPr txBox="1"/>
          <p:nvPr>
            <p:ph idx="1" type="body"/>
          </p:nvPr>
        </p:nvSpPr>
        <p:spPr>
          <a:xfrm>
            <a:off x="1218875" y="1469125"/>
            <a:ext cx="103605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Understand the core strengths of Python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Get a brief, introductory overview of Python basics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Produce code on </a:t>
            </a:r>
            <a:r>
              <a:rPr i="1"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your own</a:t>
            </a: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 jupyter notebook on Google Colab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Understand the basics of: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Writing readable code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Print statements &amp; variables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Lists &amp; Loops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Functions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Plotting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•"/>
            </a:pPr>
            <a:r>
              <a:rPr lang="en-US" sz="3000">
                <a:latin typeface="Quattrocento Sans"/>
                <a:ea typeface="Quattrocento Sans"/>
                <a:cs typeface="Quattrocento Sans"/>
                <a:sym typeface="Quattrocento Sans"/>
              </a:rPr>
              <a:t>All while learning about the H-R Diagram!</a:t>
            </a:r>
            <a:endParaRPr sz="3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33" name="Google Shape;1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H THE PLACES YOU'LL GO BOOK - Stationery - 12 Pieces"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737" y="274637"/>
            <a:ext cx="8515350" cy="6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>
            <a:off x="3354286" y="3471268"/>
            <a:ext cx="45849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 Python!</a:t>
            </a:r>
            <a:endParaRPr b="0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type="title"/>
          </p:nvPr>
        </p:nvSpPr>
        <p:spPr>
          <a:xfrm>
            <a:off x="914075" y="254525"/>
            <a:ext cx="57945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5553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What we’ve done with Python!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chart with colorful dots&#10;&#10;Description automatically generated"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8575" y="910100"/>
            <a:ext cx="4183709" cy="3137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147" name="Google Shape;14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534" y="1249298"/>
            <a:ext cx="3822208" cy="2866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 of a graph&#10;&#10;Description automatically generated with medium confidence" id="148" name="Google Shape;14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3116" y="2682626"/>
            <a:ext cx="3882958" cy="3917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a number of dots&#10;&#10;Description automatically generated with medium confidence" id="149" name="Google Shape;14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6512" y="3304991"/>
            <a:ext cx="4769499" cy="3401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magnetic field&#10;&#10;Description automatically generated" id="150" name="Google Shape;15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4859" y="2682626"/>
            <a:ext cx="3904202" cy="392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0775" y="1836700"/>
            <a:ext cx="3435549" cy="363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times&#10;&#10;Description automatically generated with medium confidence" id="152" name="Google Shape;15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50954" y="3971124"/>
            <a:ext cx="5794501" cy="2632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generated image&#10;&#10;Description automatically generated" id="153" name="Google Shape;15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4178" y="1117101"/>
            <a:ext cx="4267180" cy="5486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images of a fingerprint&#10;&#10;Description automatically generated" id="154" name="Google Shape;154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08629" y="1057625"/>
            <a:ext cx="6136018" cy="345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44748" y="1358073"/>
            <a:ext cx="4875030" cy="487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endParaRPr b="1"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p6"/>
          <p:cNvSpPr txBox="1"/>
          <p:nvPr>
            <p:ph idx="1" type="body"/>
          </p:nvPr>
        </p:nvSpPr>
        <p:spPr>
          <a:xfrm>
            <a:off x="1034125" y="1693300"/>
            <a:ext cx="6891600" cy="4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50000"/>
              <a:buNone/>
            </a:pPr>
            <a:r>
              <a:rPr b="1" i="1"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 of Python: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Simple and </a:t>
            </a: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user-friendly</a:t>
            </a:r>
            <a:endParaRPr b="1" sz="3600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Interpreted, high-level language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50000"/>
              <a:buNone/>
            </a:pPr>
            <a:r>
              <a:rPr b="1" i="1"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A bit of a black box, </a:t>
            </a:r>
            <a:r>
              <a:rPr b="1" lang="en-US" sz="3600" u="sng">
                <a:latin typeface="Quattrocento Sans"/>
                <a:ea typeface="Quattrocento Sans"/>
                <a:cs typeface="Quattrocento Sans"/>
                <a:sym typeface="Quattrocento Sans"/>
              </a:rPr>
              <a:t>slow</a:t>
            </a:r>
            <a:endParaRPr b="1" sz="3600" u="sng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Quattrocento Sans"/>
              <a:buChar char="•"/>
            </a:pPr>
            <a:r>
              <a:rPr lang="en-US" sz="3600">
                <a:latin typeface="Quattrocento Sans"/>
                <a:ea typeface="Quattrocento Sans"/>
                <a:cs typeface="Quattrocento Sans"/>
                <a:sym typeface="Quattrocento Sans"/>
              </a:rPr>
              <a:t>Interpreted, high-level language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>
            <p:ph idx="1" type="body"/>
          </p:nvPr>
        </p:nvSpPr>
        <p:spPr>
          <a:xfrm>
            <a:off x="8510975" y="165350"/>
            <a:ext cx="3509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82949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Documentation: </a:t>
            </a: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https://docs.python.org/3/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7075" y="403476"/>
            <a:ext cx="1267374" cy="138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>
            <p:ph idx="1" type="body"/>
          </p:nvPr>
        </p:nvSpPr>
        <p:spPr>
          <a:xfrm>
            <a:off x="8216950" y="1498625"/>
            <a:ext cx="3509700" cy="3815100"/>
          </a:xfrm>
          <a:prstGeom prst="rect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 u="sng">
                <a:latin typeface="Quattrocento Sans"/>
                <a:ea typeface="Quattrocento Sans"/>
                <a:cs typeface="Quattrocento Sans"/>
                <a:sym typeface="Quattrocento Sans"/>
              </a:rPr>
              <a:t>Other common languages</a:t>
            </a: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4594"/>
              <a:buNone/>
            </a:pPr>
            <a:r>
              <a:t/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C++ 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Javascript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SQL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MATLAB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Rust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Perl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HTML &amp; CSS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606"/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Fortran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6" name="Google Shape;166;p6"/>
          <p:cNvCxnSpPr/>
          <p:nvPr/>
        </p:nvCxnSpPr>
        <p:spPr>
          <a:xfrm flipH="1" rot="10800000">
            <a:off x="1327225" y="5474425"/>
            <a:ext cx="631800" cy="5436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p6"/>
          <p:cNvCxnSpPr/>
          <p:nvPr/>
        </p:nvCxnSpPr>
        <p:spPr>
          <a:xfrm rot="10800000">
            <a:off x="6681300" y="5474425"/>
            <a:ext cx="542700" cy="3414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" name="Google Shape;168;p6"/>
          <p:cNvSpPr txBox="1"/>
          <p:nvPr/>
        </p:nvSpPr>
        <p:spPr>
          <a:xfrm>
            <a:off x="464925" y="6022200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BCF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Lots of “layers” to executing the code, computes line-by-line</a:t>
            </a:r>
            <a:endParaRPr b="0" i="0" sz="1500" u="none" cap="none" strike="noStrike">
              <a:solidFill>
                <a:srgbClr val="FF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7224000" y="581582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BCF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Easily readable to humans… not so much for a computer</a:t>
            </a:r>
            <a:endParaRPr b="0" i="0" sz="1500" u="none" cap="none" strike="noStrike">
              <a:solidFill>
                <a:srgbClr val="FF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138" y="1572925"/>
            <a:ext cx="8512550" cy="47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>
            <p:ph type="title"/>
          </p:nvPr>
        </p:nvSpPr>
        <p:spPr>
          <a:xfrm>
            <a:off x="1218875" y="274627"/>
            <a:ext cx="103605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A Demonstrative Example: “Hello World”</a:t>
            </a:r>
            <a:endParaRPr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7"/>
          <p:cNvSpPr txBox="1"/>
          <p:nvPr>
            <p:ph idx="1" type="body"/>
          </p:nvPr>
        </p:nvSpPr>
        <p:spPr>
          <a:xfrm>
            <a:off x="6094425" y="1553777"/>
            <a:ext cx="4256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C, C++, Fortran, IDL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descr="Logo&#10;&#10;Description automatically generated" id="177" name="Google Shape;1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8150" y="2368238"/>
            <a:ext cx="1224000" cy="134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2525" y="2262992"/>
            <a:ext cx="663849" cy="73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3095" y="2680643"/>
            <a:ext cx="663849" cy="74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62527" y="3215797"/>
            <a:ext cx="663849" cy="6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23026" y="3586950"/>
            <a:ext cx="1224000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 txBox="1"/>
          <p:nvPr>
            <p:ph idx="1" type="body"/>
          </p:nvPr>
        </p:nvSpPr>
        <p:spPr>
          <a:xfrm>
            <a:off x="1838152" y="1498622"/>
            <a:ext cx="17265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Python</a:t>
            </a:r>
            <a:endParaRPr sz="3600"/>
          </a:p>
        </p:txBody>
      </p:sp>
      <p:sp>
        <p:nvSpPr>
          <p:cNvPr id="184" name="Google Shape;184;p7"/>
          <p:cNvSpPr txBox="1"/>
          <p:nvPr>
            <p:ph idx="1" type="body"/>
          </p:nvPr>
        </p:nvSpPr>
        <p:spPr>
          <a:xfrm>
            <a:off x="7773050" y="2924150"/>
            <a:ext cx="46845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450">
                <a:solidFill>
                  <a:srgbClr val="61AEEE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-US" sz="1450">
                <a:solidFill>
                  <a:srgbClr val="98C379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&lt;iostream&gt;</a:t>
            </a:r>
            <a:endParaRPr sz="14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450">
                <a:solidFill>
                  <a:srgbClr val="C678DD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50">
                <a:solidFill>
                  <a:srgbClr val="61AEEE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4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50">
                <a:solidFill>
                  <a:srgbClr val="E6C07B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sz="1450">
                <a:solidFill>
                  <a:srgbClr val="E6C07B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&lt;&lt; </a:t>
            </a:r>
            <a:r>
              <a:rPr lang="en-US" sz="1450">
                <a:solidFill>
                  <a:srgbClr val="98C379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50">
                <a:solidFill>
                  <a:srgbClr val="C678DD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50">
                <a:solidFill>
                  <a:srgbClr val="D19A66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800">
              <a:solidFill>
                <a:schemeClr val="dk1"/>
              </a:solidFill>
            </a:endParaRPr>
          </a:p>
        </p:txBody>
      </p:sp>
      <p:pic>
        <p:nvPicPr>
          <p:cNvPr id="185" name="Google Shape;18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2525" y="5053425"/>
            <a:ext cx="4545457" cy="5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76299" y="5777446"/>
            <a:ext cx="2973588" cy="35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71701" y="5252148"/>
            <a:ext cx="3863700" cy="875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>
                <a:latin typeface="Quattrocento Sans"/>
                <a:ea typeface="Quattrocento Sans"/>
                <a:cs typeface="Quattrocento Sans"/>
                <a:sym typeface="Quattrocento Sans"/>
              </a:rPr>
              <a:t>Where to write code in Python </a:t>
            </a:r>
            <a:endParaRPr sz="4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ogo&#10;&#10;Description automatically generated"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